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8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718"/>
    <p:restoredTop sz="86382"/>
  </p:normalViewPr>
  <p:slideViewPr>
    <p:cSldViewPr snapToGrid="0" snapToObjects="1">
      <p:cViewPr varScale="1">
        <p:scale>
          <a:sx n="75" d="100"/>
          <a:sy n="75" d="100"/>
        </p:scale>
        <p:origin x="168" y="10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C8FA14-04E3-44CF-ACD4-20980FBDFB8C}" type="doc">
      <dgm:prSet loTypeId="urn:microsoft.com/office/officeart/2005/8/layout/default" loCatId="list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427829B-B2A9-4746-9B53-F518646B4BB9}">
      <dgm:prSet/>
      <dgm:spPr/>
      <dgm:t>
        <a:bodyPr/>
        <a:lstStyle/>
        <a:p>
          <a:r>
            <a:rPr lang="en-US"/>
            <a:t>Second Opinion for Doctors and Patients</a:t>
          </a:r>
        </a:p>
      </dgm:t>
    </dgm:pt>
    <dgm:pt modelId="{ABE4F897-10AC-4AEA-80DF-1E09234CF39A}" type="parTrans" cxnId="{800A0027-08C7-4450-B34D-9D3CC078991E}">
      <dgm:prSet/>
      <dgm:spPr/>
      <dgm:t>
        <a:bodyPr/>
        <a:lstStyle/>
        <a:p>
          <a:endParaRPr lang="en-US"/>
        </a:p>
      </dgm:t>
    </dgm:pt>
    <dgm:pt modelId="{2ACDE3F5-ED01-448B-B077-6FF7096F9BED}" type="sibTrans" cxnId="{800A0027-08C7-4450-B34D-9D3CC078991E}">
      <dgm:prSet/>
      <dgm:spPr/>
      <dgm:t>
        <a:bodyPr/>
        <a:lstStyle/>
        <a:p>
          <a:endParaRPr lang="en-US"/>
        </a:p>
      </dgm:t>
    </dgm:pt>
    <dgm:pt modelId="{04122462-5174-4EC8-BF4B-B706333409AC}">
      <dgm:prSet/>
      <dgm:spPr/>
      <dgm:t>
        <a:bodyPr/>
        <a:lstStyle/>
        <a:p>
          <a:r>
            <a:rPr lang="en-US"/>
            <a:t>Notifications between Lab and Patient</a:t>
          </a:r>
        </a:p>
      </dgm:t>
    </dgm:pt>
    <dgm:pt modelId="{19E5ED32-C733-491F-9421-B6F66A81AF7F}" type="parTrans" cxnId="{6E7C3BCB-7EB9-4A92-8D1E-3EA05D286DB5}">
      <dgm:prSet/>
      <dgm:spPr/>
      <dgm:t>
        <a:bodyPr/>
        <a:lstStyle/>
        <a:p>
          <a:endParaRPr lang="en-US"/>
        </a:p>
      </dgm:t>
    </dgm:pt>
    <dgm:pt modelId="{887311A7-6867-498F-9836-2E2BA0881FC4}" type="sibTrans" cxnId="{6E7C3BCB-7EB9-4A92-8D1E-3EA05D286DB5}">
      <dgm:prSet/>
      <dgm:spPr/>
      <dgm:t>
        <a:bodyPr/>
        <a:lstStyle/>
        <a:p>
          <a:endParaRPr lang="en-US"/>
        </a:p>
      </dgm:t>
    </dgm:pt>
    <dgm:pt modelId="{B0995C38-DCE7-4970-A827-FD78DB18C463}">
      <dgm:prSet/>
      <dgm:spPr/>
      <dgm:t>
        <a:bodyPr/>
        <a:lstStyle/>
        <a:p>
          <a:r>
            <a:rPr lang="en-US"/>
            <a:t>Analysis of lab reports using Graph</a:t>
          </a:r>
        </a:p>
      </dgm:t>
    </dgm:pt>
    <dgm:pt modelId="{1EA837C7-CD57-4128-9D8A-F064017666BA}" type="parTrans" cxnId="{75A845A9-4E68-4F99-88CC-55BC4D747EA3}">
      <dgm:prSet/>
      <dgm:spPr/>
      <dgm:t>
        <a:bodyPr/>
        <a:lstStyle/>
        <a:p>
          <a:endParaRPr lang="en-US"/>
        </a:p>
      </dgm:t>
    </dgm:pt>
    <dgm:pt modelId="{DC3E6D6F-177A-4AEE-B28E-E5F094AFB5E1}" type="sibTrans" cxnId="{75A845A9-4E68-4F99-88CC-55BC4D747EA3}">
      <dgm:prSet/>
      <dgm:spPr/>
      <dgm:t>
        <a:bodyPr/>
        <a:lstStyle/>
        <a:p>
          <a:endParaRPr lang="en-US"/>
        </a:p>
      </dgm:t>
    </dgm:pt>
    <dgm:pt modelId="{40548CDF-4876-4F63-8881-89AB22F7D6B5}">
      <dgm:prSet/>
      <dgm:spPr/>
      <dgm:t>
        <a:bodyPr/>
        <a:lstStyle/>
        <a:p>
          <a:r>
            <a:rPr lang="en-US"/>
            <a:t>Enterprise and Organization communication</a:t>
          </a:r>
        </a:p>
      </dgm:t>
    </dgm:pt>
    <dgm:pt modelId="{DEB7E400-FF99-467D-9367-7F5D56ABA4AD}" type="parTrans" cxnId="{AB3C0963-FAA6-4A31-9C34-7E5ACCD9B2DB}">
      <dgm:prSet/>
      <dgm:spPr/>
      <dgm:t>
        <a:bodyPr/>
        <a:lstStyle/>
        <a:p>
          <a:endParaRPr lang="en-US"/>
        </a:p>
      </dgm:t>
    </dgm:pt>
    <dgm:pt modelId="{74563F84-A5A5-40B7-AFD3-3D33DA4095DB}" type="sibTrans" cxnId="{AB3C0963-FAA6-4A31-9C34-7E5ACCD9B2DB}">
      <dgm:prSet/>
      <dgm:spPr/>
      <dgm:t>
        <a:bodyPr/>
        <a:lstStyle/>
        <a:p>
          <a:endParaRPr lang="en-US"/>
        </a:p>
      </dgm:t>
    </dgm:pt>
    <dgm:pt modelId="{AECB3C4F-AEBF-4F90-8EB0-632385781959}">
      <dgm:prSet/>
      <dgm:spPr/>
      <dgm:t>
        <a:bodyPr/>
        <a:lstStyle/>
        <a:p>
          <a:r>
            <a:rPr lang="en-US"/>
            <a:t>Patient can view all lab requests</a:t>
          </a:r>
        </a:p>
      </dgm:t>
    </dgm:pt>
    <dgm:pt modelId="{BF5AF041-B90C-4A1B-9810-58027D5AEAF0}" type="parTrans" cxnId="{5E0D033C-4020-4361-B6FF-498CF551D980}">
      <dgm:prSet/>
      <dgm:spPr/>
      <dgm:t>
        <a:bodyPr/>
        <a:lstStyle/>
        <a:p>
          <a:endParaRPr lang="en-US"/>
        </a:p>
      </dgm:t>
    </dgm:pt>
    <dgm:pt modelId="{3605EC9C-6B4F-4236-B60E-72C098EDE9FD}" type="sibTrans" cxnId="{5E0D033C-4020-4361-B6FF-498CF551D980}">
      <dgm:prSet/>
      <dgm:spPr/>
      <dgm:t>
        <a:bodyPr/>
        <a:lstStyle/>
        <a:p>
          <a:endParaRPr lang="en-US"/>
        </a:p>
      </dgm:t>
    </dgm:pt>
    <dgm:pt modelId="{35B52FDA-A460-4988-B826-0A417C00328A}">
      <dgm:prSet/>
      <dgm:spPr/>
      <dgm:t>
        <a:bodyPr/>
        <a:lstStyle/>
        <a:p>
          <a:r>
            <a:rPr lang="en-US" dirty="0"/>
            <a:t>Doctor can view all reports from various labs and patients under him. When a doctor logs into the app, he/she can see the patients under him/her and their requests</a:t>
          </a:r>
        </a:p>
      </dgm:t>
    </dgm:pt>
    <dgm:pt modelId="{7541F97E-D39F-419A-ACC0-642DC92BC540}" type="parTrans" cxnId="{E0DF9282-C700-43C8-A407-7AAA24F59054}">
      <dgm:prSet/>
      <dgm:spPr/>
      <dgm:t>
        <a:bodyPr/>
        <a:lstStyle/>
        <a:p>
          <a:endParaRPr lang="en-US"/>
        </a:p>
      </dgm:t>
    </dgm:pt>
    <dgm:pt modelId="{470E13E6-0A87-492B-AB07-4F22CFED89B8}" type="sibTrans" cxnId="{E0DF9282-C700-43C8-A407-7AAA24F59054}">
      <dgm:prSet/>
      <dgm:spPr/>
      <dgm:t>
        <a:bodyPr/>
        <a:lstStyle/>
        <a:p>
          <a:endParaRPr lang="en-US"/>
        </a:p>
      </dgm:t>
    </dgm:pt>
    <dgm:pt modelId="{D22B5C40-6AE1-B54E-8A3B-F5F04803EFBD}" type="pres">
      <dgm:prSet presAssocID="{2EC8FA14-04E3-44CF-ACD4-20980FBDFB8C}" presName="diagram" presStyleCnt="0">
        <dgm:presLayoutVars>
          <dgm:dir/>
          <dgm:resizeHandles val="exact"/>
        </dgm:presLayoutVars>
      </dgm:prSet>
      <dgm:spPr/>
    </dgm:pt>
    <dgm:pt modelId="{02E91424-B051-5443-B10A-DE93DC3D561E}" type="pres">
      <dgm:prSet presAssocID="{C427829B-B2A9-4746-9B53-F518646B4BB9}" presName="node" presStyleLbl="node1" presStyleIdx="0" presStyleCnt="6">
        <dgm:presLayoutVars>
          <dgm:bulletEnabled val="1"/>
        </dgm:presLayoutVars>
      </dgm:prSet>
      <dgm:spPr/>
    </dgm:pt>
    <dgm:pt modelId="{2B6577D9-F032-1C44-A224-9643DA0B1BB4}" type="pres">
      <dgm:prSet presAssocID="{2ACDE3F5-ED01-448B-B077-6FF7096F9BED}" presName="sibTrans" presStyleCnt="0"/>
      <dgm:spPr/>
    </dgm:pt>
    <dgm:pt modelId="{675D9DC7-0502-D64E-AEC0-13A95ADA1426}" type="pres">
      <dgm:prSet presAssocID="{04122462-5174-4EC8-BF4B-B706333409AC}" presName="node" presStyleLbl="node1" presStyleIdx="1" presStyleCnt="6">
        <dgm:presLayoutVars>
          <dgm:bulletEnabled val="1"/>
        </dgm:presLayoutVars>
      </dgm:prSet>
      <dgm:spPr/>
    </dgm:pt>
    <dgm:pt modelId="{CB3A227C-FF1D-EA42-8759-BB6BCB3AF863}" type="pres">
      <dgm:prSet presAssocID="{887311A7-6867-498F-9836-2E2BA0881FC4}" presName="sibTrans" presStyleCnt="0"/>
      <dgm:spPr/>
    </dgm:pt>
    <dgm:pt modelId="{9DCB9F38-C258-244E-8E8E-9FC989199F2C}" type="pres">
      <dgm:prSet presAssocID="{B0995C38-DCE7-4970-A827-FD78DB18C463}" presName="node" presStyleLbl="node1" presStyleIdx="2" presStyleCnt="6">
        <dgm:presLayoutVars>
          <dgm:bulletEnabled val="1"/>
        </dgm:presLayoutVars>
      </dgm:prSet>
      <dgm:spPr/>
    </dgm:pt>
    <dgm:pt modelId="{B3712793-73CF-3948-8E01-4F1753080E9B}" type="pres">
      <dgm:prSet presAssocID="{DC3E6D6F-177A-4AEE-B28E-E5F094AFB5E1}" presName="sibTrans" presStyleCnt="0"/>
      <dgm:spPr/>
    </dgm:pt>
    <dgm:pt modelId="{4745A4C9-354D-1444-A891-B55820ED0407}" type="pres">
      <dgm:prSet presAssocID="{40548CDF-4876-4F63-8881-89AB22F7D6B5}" presName="node" presStyleLbl="node1" presStyleIdx="3" presStyleCnt="6">
        <dgm:presLayoutVars>
          <dgm:bulletEnabled val="1"/>
        </dgm:presLayoutVars>
      </dgm:prSet>
      <dgm:spPr/>
    </dgm:pt>
    <dgm:pt modelId="{2940C26B-9A76-BF48-B8EB-523DAC57D352}" type="pres">
      <dgm:prSet presAssocID="{74563F84-A5A5-40B7-AFD3-3D33DA4095DB}" presName="sibTrans" presStyleCnt="0"/>
      <dgm:spPr/>
    </dgm:pt>
    <dgm:pt modelId="{7454AA2A-9ED3-CA4A-A042-F4ECED0AA10A}" type="pres">
      <dgm:prSet presAssocID="{AECB3C4F-AEBF-4F90-8EB0-632385781959}" presName="node" presStyleLbl="node1" presStyleIdx="4" presStyleCnt="6">
        <dgm:presLayoutVars>
          <dgm:bulletEnabled val="1"/>
        </dgm:presLayoutVars>
      </dgm:prSet>
      <dgm:spPr/>
    </dgm:pt>
    <dgm:pt modelId="{1E3513D9-B630-9C41-BA7B-57FF03700004}" type="pres">
      <dgm:prSet presAssocID="{3605EC9C-6B4F-4236-B60E-72C098EDE9FD}" presName="sibTrans" presStyleCnt="0"/>
      <dgm:spPr/>
    </dgm:pt>
    <dgm:pt modelId="{A70DC9D6-6777-4046-85BE-2CA6A7B32326}" type="pres">
      <dgm:prSet presAssocID="{35B52FDA-A460-4988-B826-0A417C00328A}" presName="node" presStyleLbl="node1" presStyleIdx="5" presStyleCnt="6">
        <dgm:presLayoutVars>
          <dgm:bulletEnabled val="1"/>
        </dgm:presLayoutVars>
      </dgm:prSet>
      <dgm:spPr/>
    </dgm:pt>
  </dgm:ptLst>
  <dgm:cxnLst>
    <dgm:cxn modelId="{1F40FB05-A82E-184E-A0F2-56AB73AFB962}" type="presOf" srcId="{C427829B-B2A9-4746-9B53-F518646B4BB9}" destId="{02E91424-B051-5443-B10A-DE93DC3D561E}" srcOrd="0" destOrd="0" presId="urn:microsoft.com/office/officeart/2005/8/layout/default"/>
    <dgm:cxn modelId="{800A0027-08C7-4450-B34D-9D3CC078991E}" srcId="{2EC8FA14-04E3-44CF-ACD4-20980FBDFB8C}" destId="{C427829B-B2A9-4746-9B53-F518646B4BB9}" srcOrd="0" destOrd="0" parTransId="{ABE4F897-10AC-4AEA-80DF-1E09234CF39A}" sibTransId="{2ACDE3F5-ED01-448B-B077-6FF7096F9BED}"/>
    <dgm:cxn modelId="{682B442F-2E74-B74F-931F-5E1F06ED0773}" type="presOf" srcId="{B0995C38-DCE7-4970-A827-FD78DB18C463}" destId="{9DCB9F38-C258-244E-8E8E-9FC989199F2C}" srcOrd="0" destOrd="0" presId="urn:microsoft.com/office/officeart/2005/8/layout/default"/>
    <dgm:cxn modelId="{5E0D033C-4020-4361-B6FF-498CF551D980}" srcId="{2EC8FA14-04E3-44CF-ACD4-20980FBDFB8C}" destId="{AECB3C4F-AEBF-4F90-8EB0-632385781959}" srcOrd="4" destOrd="0" parTransId="{BF5AF041-B90C-4A1B-9810-58027D5AEAF0}" sibTransId="{3605EC9C-6B4F-4236-B60E-72C098EDE9FD}"/>
    <dgm:cxn modelId="{F59D1462-FD1F-AD49-9C21-FB72801C5133}" type="presOf" srcId="{AECB3C4F-AEBF-4F90-8EB0-632385781959}" destId="{7454AA2A-9ED3-CA4A-A042-F4ECED0AA10A}" srcOrd="0" destOrd="0" presId="urn:microsoft.com/office/officeart/2005/8/layout/default"/>
    <dgm:cxn modelId="{AB3C0963-FAA6-4A31-9C34-7E5ACCD9B2DB}" srcId="{2EC8FA14-04E3-44CF-ACD4-20980FBDFB8C}" destId="{40548CDF-4876-4F63-8881-89AB22F7D6B5}" srcOrd="3" destOrd="0" parTransId="{DEB7E400-FF99-467D-9367-7F5D56ABA4AD}" sibTransId="{74563F84-A5A5-40B7-AFD3-3D33DA4095DB}"/>
    <dgm:cxn modelId="{A0140681-1AC3-654F-A222-1DE958D5C7A6}" type="presOf" srcId="{2EC8FA14-04E3-44CF-ACD4-20980FBDFB8C}" destId="{D22B5C40-6AE1-B54E-8A3B-F5F04803EFBD}" srcOrd="0" destOrd="0" presId="urn:microsoft.com/office/officeart/2005/8/layout/default"/>
    <dgm:cxn modelId="{E0DF9282-C700-43C8-A407-7AAA24F59054}" srcId="{2EC8FA14-04E3-44CF-ACD4-20980FBDFB8C}" destId="{35B52FDA-A460-4988-B826-0A417C00328A}" srcOrd="5" destOrd="0" parTransId="{7541F97E-D39F-419A-ACC0-642DC92BC540}" sibTransId="{470E13E6-0A87-492B-AB07-4F22CFED89B8}"/>
    <dgm:cxn modelId="{75A845A9-4E68-4F99-88CC-55BC4D747EA3}" srcId="{2EC8FA14-04E3-44CF-ACD4-20980FBDFB8C}" destId="{B0995C38-DCE7-4970-A827-FD78DB18C463}" srcOrd="2" destOrd="0" parTransId="{1EA837C7-CD57-4128-9D8A-F064017666BA}" sibTransId="{DC3E6D6F-177A-4AEE-B28E-E5F094AFB5E1}"/>
    <dgm:cxn modelId="{B21D86C4-9081-B943-BA01-3B1610058943}" type="presOf" srcId="{35B52FDA-A460-4988-B826-0A417C00328A}" destId="{A70DC9D6-6777-4046-85BE-2CA6A7B32326}" srcOrd="0" destOrd="0" presId="urn:microsoft.com/office/officeart/2005/8/layout/default"/>
    <dgm:cxn modelId="{6E7C3BCB-7EB9-4A92-8D1E-3EA05D286DB5}" srcId="{2EC8FA14-04E3-44CF-ACD4-20980FBDFB8C}" destId="{04122462-5174-4EC8-BF4B-B706333409AC}" srcOrd="1" destOrd="0" parTransId="{19E5ED32-C733-491F-9421-B6F66A81AF7F}" sibTransId="{887311A7-6867-498F-9836-2E2BA0881FC4}"/>
    <dgm:cxn modelId="{E78383D1-C43B-794F-A3FC-F84780AE5005}" type="presOf" srcId="{04122462-5174-4EC8-BF4B-B706333409AC}" destId="{675D9DC7-0502-D64E-AEC0-13A95ADA1426}" srcOrd="0" destOrd="0" presId="urn:microsoft.com/office/officeart/2005/8/layout/default"/>
    <dgm:cxn modelId="{905556DF-2716-7B48-90E4-EB36E04169C2}" type="presOf" srcId="{40548CDF-4876-4F63-8881-89AB22F7D6B5}" destId="{4745A4C9-354D-1444-A891-B55820ED0407}" srcOrd="0" destOrd="0" presId="urn:microsoft.com/office/officeart/2005/8/layout/default"/>
    <dgm:cxn modelId="{1AF5091E-12EB-864C-848E-97B99E780F42}" type="presParOf" srcId="{D22B5C40-6AE1-B54E-8A3B-F5F04803EFBD}" destId="{02E91424-B051-5443-B10A-DE93DC3D561E}" srcOrd="0" destOrd="0" presId="urn:microsoft.com/office/officeart/2005/8/layout/default"/>
    <dgm:cxn modelId="{DA3DD15C-0CFD-594E-BEBC-C113BF273A2D}" type="presParOf" srcId="{D22B5C40-6AE1-B54E-8A3B-F5F04803EFBD}" destId="{2B6577D9-F032-1C44-A224-9643DA0B1BB4}" srcOrd="1" destOrd="0" presId="urn:microsoft.com/office/officeart/2005/8/layout/default"/>
    <dgm:cxn modelId="{933C9F0F-89F1-DB4A-AF68-47B2AF10F823}" type="presParOf" srcId="{D22B5C40-6AE1-B54E-8A3B-F5F04803EFBD}" destId="{675D9DC7-0502-D64E-AEC0-13A95ADA1426}" srcOrd="2" destOrd="0" presId="urn:microsoft.com/office/officeart/2005/8/layout/default"/>
    <dgm:cxn modelId="{D270B1A3-9F0C-E745-AFC3-14BCB1E68634}" type="presParOf" srcId="{D22B5C40-6AE1-B54E-8A3B-F5F04803EFBD}" destId="{CB3A227C-FF1D-EA42-8759-BB6BCB3AF863}" srcOrd="3" destOrd="0" presId="urn:microsoft.com/office/officeart/2005/8/layout/default"/>
    <dgm:cxn modelId="{11FE09E3-9F47-C846-A920-7EF67D77B779}" type="presParOf" srcId="{D22B5C40-6AE1-B54E-8A3B-F5F04803EFBD}" destId="{9DCB9F38-C258-244E-8E8E-9FC989199F2C}" srcOrd="4" destOrd="0" presId="urn:microsoft.com/office/officeart/2005/8/layout/default"/>
    <dgm:cxn modelId="{6064A8F5-4625-0F49-B513-0BD014442089}" type="presParOf" srcId="{D22B5C40-6AE1-B54E-8A3B-F5F04803EFBD}" destId="{B3712793-73CF-3948-8E01-4F1753080E9B}" srcOrd="5" destOrd="0" presId="urn:microsoft.com/office/officeart/2005/8/layout/default"/>
    <dgm:cxn modelId="{9012B9E7-F5FE-9842-8A2A-3BC1566E99BC}" type="presParOf" srcId="{D22B5C40-6AE1-B54E-8A3B-F5F04803EFBD}" destId="{4745A4C9-354D-1444-A891-B55820ED0407}" srcOrd="6" destOrd="0" presId="urn:microsoft.com/office/officeart/2005/8/layout/default"/>
    <dgm:cxn modelId="{04977759-92CE-384D-903A-9284CB0FD124}" type="presParOf" srcId="{D22B5C40-6AE1-B54E-8A3B-F5F04803EFBD}" destId="{2940C26B-9A76-BF48-B8EB-523DAC57D352}" srcOrd="7" destOrd="0" presId="urn:microsoft.com/office/officeart/2005/8/layout/default"/>
    <dgm:cxn modelId="{0E08C020-5239-2942-8FF5-EC0A4CDAE036}" type="presParOf" srcId="{D22B5C40-6AE1-B54E-8A3B-F5F04803EFBD}" destId="{7454AA2A-9ED3-CA4A-A042-F4ECED0AA10A}" srcOrd="8" destOrd="0" presId="urn:microsoft.com/office/officeart/2005/8/layout/default"/>
    <dgm:cxn modelId="{A006E621-5418-2045-B4C5-0CD02112575C}" type="presParOf" srcId="{D22B5C40-6AE1-B54E-8A3B-F5F04803EFBD}" destId="{1E3513D9-B630-9C41-BA7B-57FF03700004}" srcOrd="9" destOrd="0" presId="urn:microsoft.com/office/officeart/2005/8/layout/default"/>
    <dgm:cxn modelId="{3F3E7271-6E87-0041-9B3E-6AD50A4BE34C}" type="presParOf" srcId="{D22B5C40-6AE1-B54E-8A3B-F5F04803EFBD}" destId="{A70DC9D6-6777-4046-85BE-2CA6A7B32326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E91424-B051-5443-B10A-DE93DC3D561E}">
      <dsp:nvSpPr>
        <dsp:cNvPr id="0" name=""/>
        <dsp:cNvSpPr/>
      </dsp:nvSpPr>
      <dsp:spPr>
        <a:xfrm>
          <a:off x="156995" y="3150"/>
          <a:ext cx="3207052" cy="19242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Second Opinion for Doctors and Patients</a:t>
          </a:r>
        </a:p>
      </dsp:txBody>
      <dsp:txXfrm>
        <a:off x="156995" y="3150"/>
        <a:ext cx="3207052" cy="1924231"/>
      </dsp:txXfrm>
    </dsp:sp>
    <dsp:sp modelId="{675D9DC7-0502-D64E-AEC0-13A95ADA1426}">
      <dsp:nvSpPr>
        <dsp:cNvPr id="0" name=""/>
        <dsp:cNvSpPr/>
      </dsp:nvSpPr>
      <dsp:spPr>
        <a:xfrm>
          <a:off x="3684752" y="3150"/>
          <a:ext cx="3207052" cy="1924231"/>
        </a:xfrm>
        <a:prstGeom prst="rect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Notifications between Lab and Patient</a:t>
          </a:r>
        </a:p>
      </dsp:txBody>
      <dsp:txXfrm>
        <a:off x="3684752" y="3150"/>
        <a:ext cx="3207052" cy="1924231"/>
      </dsp:txXfrm>
    </dsp:sp>
    <dsp:sp modelId="{9DCB9F38-C258-244E-8E8E-9FC989199F2C}">
      <dsp:nvSpPr>
        <dsp:cNvPr id="0" name=""/>
        <dsp:cNvSpPr/>
      </dsp:nvSpPr>
      <dsp:spPr>
        <a:xfrm>
          <a:off x="7212510" y="3150"/>
          <a:ext cx="3207052" cy="1924231"/>
        </a:xfrm>
        <a:prstGeom prst="rect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Analysis of lab reports using Graph</a:t>
          </a:r>
        </a:p>
      </dsp:txBody>
      <dsp:txXfrm>
        <a:off x="7212510" y="3150"/>
        <a:ext cx="3207052" cy="1924231"/>
      </dsp:txXfrm>
    </dsp:sp>
    <dsp:sp modelId="{4745A4C9-354D-1444-A891-B55820ED0407}">
      <dsp:nvSpPr>
        <dsp:cNvPr id="0" name=""/>
        <dsp:cNvSpPr/>
      </dsp:nvSpPr>
      <dsp:spPr>
        <a:xfrm>
          <a:off x="156995" y="2248086"/>
          <a:ext cx="3207052" cy="1924231"/>
        </a:xfrm>
        <a:prstGeom prst="rect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Enterprise and Organization communication</a:t>
          </a:r>
        </a:p>
      </dsp:txBody>
      <dsp:txXfrm>
        <a:off x="156995" y="2248086"/>
        <a:ext cx="3207052" cy="1924231"/>
      </dsp:txXfrm>
    </dsp:sp>
    <dsp:sp modelId="{7454AA2A-9ED3-CA4A-A042-F4ECED0AA10A}">
      <dsp:nvSpPr>
        <dsp:cNvPr id="0" name=""/>
        <dsp:cNvSpPr/>
      </dsp:nvSpPr>
      <dsp:spPr>
        <a:xfrm>
          <a:off x="3684752" y="2248086"/>
          <a:ext cx="3207052" cy="1924231"/>
        </a:xfrm>
        <a:prstGeom prst="rect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Patient can view all lab requests</a:t>
          </a:r>
        </a:p>
      </dsp:txBody>
      <dsp:txXfrm>
        <a:off x="3684752" y="2248086"/>
        <a:ext cx="3207052" cy="1924231"/>
      </dsp:txXfrm>
    </dsp:sp>
    <dsp:sp modelId="{A70DC9D6-6777-4046-85BE-2CA6A7B32326}">
      <dsp:nvSpPr>
        <dsp:cNvPr id="0" name=""/>
        <dsp:cNvSpPr/>
      </dsp:nvSpPr>
      <dsp:spPr>
        <a:xfrm>
          <a:off x="7212510" y="2248086"/>
          <a:ext cx="3207052" cy="1924231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Doctor can view all reports from various labs and patients under him. When a doctor logs into the app, he/she can see the patients under him/her and their requests</a:t>
          </a:r>
        </a:p>
      </dsp:txBody>
      <dsp:txXfrm>
        <a:off x="7212510" y="2248086"/>
        <a:ext cx="3207052" cy="19242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smtClean="0"/>
              <a:pPr/>
              <a:t>12/9/18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763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236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650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285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177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865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845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105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552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08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268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009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F8F8C-19AA-FD4A-9BEB-5DB7951003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Medical Diagnostic Application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FE01C6-ABB1-A949-B98A-C704713B78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900" dirty="0"/>
              <a:t>Techie Tribe</a:t>
            </a:r>
          </a:p>
          <a:p>
            <a:pPr algn="r"/>
            <a:r>
              <a:rPr lang="en-US" sz="1500" dirty="0"/>
              <a:t>Nikita Ravindran – 001476962</a:t>
            </a:r>
          </a:p>
          <a:p>
            <a:pPr algn="r"/>
            <a:r>
              <a:rPr lang="en-US" sz="1500" dirty="0"/>
              <a:t>Srikanth Reddy </a:t>
            </a:r>
            <a:r>
              <a:rPr lang="en-US" sz="1500" dirty="0" err="1"/>
              <a:t>Gubballi</a:t>
            </a:r>
            <a:r>
              <a:rPr lang="en-US" sz="1500" dirty="0"/>
              <a:t> - 001449665</a:t>
            </a:r>
          </a:p>
          <a:p>
            <a:pPr algn="r"/>
            <a:r>
              <a:rPr lang="en-US" sz="1500" dirty="0" err="1"/>
              <a:t>Vishaka</a:t>
            </a:r>
            <a:r>
              <a:rPr lang="en-US" sz="1500" dirty="0"/>
              <a:t> Varma - 001448330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714CF9-4080-564C-B317-3155A7175E40}"/>
              </a:ext>
            </a:extLst>
          </p:cNvPr>
          <p:cNvSpPr txBox="1"/>
          <p:nvPr/>
        </p:nvSpPr>
        <p:spPr>
          <a:xfrm>
            <a:off x="3877733" y="1337733"/>
            <a:ext cx="4690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j-lt"/>
              </a:rPr>
              <a:t>AED FINAL PROJECT</a:t>
            </a:r>
          </a:p>
        </p:txBody>
      </p:sp>
    </p:spTree>
    <p:extLst>
      <p:ext uri="{BB962C8B-B14F-4D97-AF65-F5344CB8AC3E}">
        <p14:creationId xmlns:p14="http://schemas.microsoft.com/office/powerpoint/2010/main" val="241795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A0C16FD-ACC1-4C0D-A99B-0BFF2B8A7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50BAD00-D2D4-411A-A419-0EAF4637F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B9E43D0B-A6D9-492E-AB58-03C9A1944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E602E8D-6314-4B0B-AE9D-6700A194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1BB5401-43BD-4EED-8947-208E4CBB1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A96E5EF-69F8-4FE0-9113-B9DA1CC36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18318F5-A599-4889-83B0-12E59CE26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AF38A19-D60F-45F7-A028-C14E58441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4CED5421-9365-49A9-B951-511547CAD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FB7231D-2BA5-4E5E-A277-52703690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D4DD7F64-5CB9-4A2D-B65D-A42E4635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2E0B3EB-AE36-484A-8FAA-47C2C64B4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BF19A5A-1D83-4146-8F5D-1905DB645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5606C5F5-11C8-463C-BB52-F130FAD31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187A038-05A5-4C21-8E6A-DEE69D495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2A11779-30E8-4A74-A82E-BA7A6439F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09202A6-0052-4AB8-9709-9E182A703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FFC8D61A-F182-4D8B-8334-99CD9694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4944C15E-A3D3-488F-A114-1F3401E41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2FA6256-0995-4A2F-9E27-80D258A11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8313D784-282A-405A-AD0D-31D323D5A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2EDFABC-211B-6145-99F4-44D6FF3C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663" y="1455611"/>
            <a:ext cx="3849624" cy="2312521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>
                <a:solidFill>
                  <a:schemeClr val="tx2"/>
                </a:solidFill>
              </a:rPr>
              <a:t>Lab Request Creation Notification to Patient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F9C649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FC4AD0B3-223E-1844-882C-6620C77735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939" r="54649"/>
          <a:stretch/>
        </p:blipFill>
        <p:spPr>
          <a:xfrm>
            <a:off x="972115" y="960214"/>
            <a:ext cx="5641848" cy="4919472"/>
          </a:xfrm>
          <a:prstGeom prst="rect">
            <a:avLst/>
          </a:prstGeom>
          <a:ln w="12700">
            <a:noFill/>
          </a:ln>
        </p:spPr>
      </p:pic>
      <p:sp>
        <p:nvSpPr>
          <p:cNvPr id="61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50273" y="3291386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99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A0C16FD-ACC1-4C0D-A99B-0BFF2B8A7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50BAD00-D2D4-411A-A419-0EAF4637F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B9E43D0B-A6D9-492E-AB58-03C9A1944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E602E8D-6314-4B0B-AE9D-6700A194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1BB5401-43BD-4EED-8947-208E4CBB1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A96E5EF-69F8-4FE0-9113-B9DA1CC36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18318F5-A599-4889-83B0-12E59CE26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AF38A19-D60F-45F7-A028-C14E58441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4CED5421-9365-49A9-B951-511547CAD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FB7231D-2BA5-4E5E-A277-52703690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D4DD7F64-5CB9-4A2D-B65D-A42E4635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2E0B3EB-AE36-484A-8FAA-47C2C64B4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BF19A5A-1D83-4146-8F5D-1905DB645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5606C5F5-11C8-463C-BB52-F130FAD31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187A038-05A5-4C21-8E6A-DEE69D495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2A11779-30E8-4A74-A82E-BA7A6439F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09202A6-0052-4AB8-9709-9E182A703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FFC8D61A-F182-4D8B-8334-99CD9694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4944C15E-A3D3-488F-A114-1F3401E41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2FA6256-0995-4A2F-9E27-80D258A11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8313D784-282A-405A-AD0D-31D323D5A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3580E03-2BF7-6447-AE7F-99929F3F9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663" y="1455611"/>
            <a:ext cx="3849624" cy="2312521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>
                <a:solidFill>
                  <a:schemeClr val="tx2"/>
                </a:solidFill>
              </a:rPr>
              <a:t>Lab Result Notification to Patient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FBBC2B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FA5C495F-D052-5C42-9041-C3298910BC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633" r="53255"/>
          <a:stretch/>
        </p:blipFill>
        <p:spPr>
          <a:xfrm>
            <a:off x="972115" y="960214"/>
            <a:ext cx="5641848" cy="4919472"/>
          </a:xfrm>
          <a:prstGeom prst="rect">
            <a:avLst/>
          </a:prstGeom>
          <a:ln w="12700">
            <a:noFill/>
          </a:ln>
        </p:spPr>
      </p:pic>
      <p:sp>
        <p:nvSpPr>
          <p:cNvPr id="61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50273" y="3291386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091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up 98">
            <a:extLst>
              <a:ext uri="{FF2B5EF4-FFF2-40B4-BE49-F238E27FC236}">
                <a16:creationId xmlns:a16="http://schemas.microsoft.com/office/drawing/2014/main" id="{61752715-D0DA-4D34-B400-AF7C9F0ACF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235DF68B-2749-4199-A168-9760196F8A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6">
              <a:extLst>
                <a:ext uri="{FF2B5EF4-FFF2-40B4-BE49-F238E27FC236}">
                  <a16:creationId xmlns:a16="http://schemas.microsoft.com/office/drawing/2014/main" id="{801013C8-DBD4-44D9-B59B-5ACE91175F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7">
              <a:extLst>
                <a:ext uri="{FF2B5EF4-FFF2-40B4-BE49-F238E27FC236}">
                  <a16:creationId xmlns:a16="http://schemas.microsoft.com/office/drawing/2014/main" id="{57FC56F7-4378-439F-BA5C-7294C8D6C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8">
              <a:extLst>
                <a:ext uri="{FF2B5EF4-FFF2-40B4-BE49-F238E27FC236}">
                  <a16:creationId xmlns:a16="http://schemas.microsoft.com/office/drawing/2014/main" id="{26437AEA-17A0-407D-8B23-79E5833BE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9">
              <a:extLst>
                <a:ext uri="{FF2B5EF4-FFF2-40B4-BE49-F238E27FC236}">
                  <a16:creationId xmlns:a16="http://schemas.microsoft.com/office/drawing/2014/main" id="{F2511498-B701-4B57-9A26-3D644806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10">
              <a:extLst>
                <a:ext uri="{FF2B5EF4-FFF2-40B4-BE49-F238E27FC236}">
                  <a16:creationId xmlns:a16="http://schemas.microsoft.com/office/drawing/2014/main" id="{DDF8AEE8-BDAC-4783-84C5-8CFE40F22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11">
              <a:extLst>
                <a:ext uri="{FF2B5EF4-FFF2-40B4-BE49-F238E27FC236}">
                  <a16:creationId xmlns:a16="http://schemas.microsoft.com/office/drawing/2014/main" id="{6BE52642-3E09-46F1-98D0-AFE2CACEEB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12">
              <a:extLst>
                <a:ext uri="{FF2B5EF4-FFF2-40B4-BE49-F238E27FC236}">
                  <a16:creationId xmlns:a16="http://schemas.microsoft.com/office/drawing/2014/main" id="{150E5638-DBD7-427D-BD1F-056F7F949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13">
              <a:extLst>
                <a:ext uri="{FF2B5EF4-FFF2-40B4-BE49-F238E27FC236}">
                  <a16:creationId xmlns:a16="http://schemas.microsoft.com/office/drawing/2014/main" id="{AE1E9FBE-8396-476B-9E58-903B6FDAC2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9" name="Freeform 14">
              <a:extLst>
                <a:ext uri="{FF2B5EF4-FFF2-40B4-BE49-F238E27FC236}">
                  <a16:creationId xmlns:a16="http://schemas.microsoft.com/office/drawing/2014/main" id="{1FB65677-54DE-45DE-A970-678B53DEA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15">
              <a:extLst>
                <a:ext uri="{FF2B5EF4-FFF2-40B4-BE49-F238E27FC236}">
                  <a16:creationId xmlns:a16="http://schemas.microsoft.com/office/drawing/2014/main" id="{18B3163F-ED7A-472A-A80E-381DABFB7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C16E57C7-01DA-49E6-8C06-27D309D3A6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2" name="Freeform 17">
              <a:extLst>
                <a:ext uri="{FF2B5EF4-FFF2-40B4-BE49-F238E27FC236}">
                  <a16:creationId xmlns:a16="http://schemas.microsoft.com/office/drawing/2014/main" id="{81D84002-F8EF-4286-8482-7121A7C5E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18">
              <a:extLst>
                <a:ext uri="{FF2B5EF4-FFF2-40B4-BE49-F238E27FC236}">
                  <a16:creationId xmlns:a16="http://schemas.microsoft.com/office/drawing/2014/main" id="{29D44FB0-3875-4E50-91DC-F858A89421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19">
              <a:extLst>
                <a:ext uri="{FF2B5EF4-FFF2-40B4-BE49-F238E27FC236}">
                  <a16:creationId xmlns:a16="http://schemas.microsoft.com/office/drawing/2014/main" id="{797FD83A-1355-47CB-B496-E7159052D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20">
              <a:extLst>
                <a:ext uri="{FF2B5EF4-FFF2-40B4-BE49-F238E27FC236}">
                  <a16:creationId xmlns:a16="http://schemas.microsoft.com/office/drawing/2014/main" id="{F5C4D8E7-7D3A-4584-9E77-5F5CECB8A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21">
              <a:extLst>
                <a:ext uri="{FF2B5EF4-FFF2-40B4-BE49-F238E27FC236}">
                  <a16:creationId xmlns:a16="http://schemas.microsoft.com/office/drawing/2014/main" id="{C5F407B5-936F-4344-B7DB-22ECF8008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22">
              <a:extLst>
                <a:ext uri="{FF2B5EF4-FFF2-40B4-BE49-F238E27FC236}">
                  <a16:creationId xmlns:a16="http://schemas.microsoft.com/office/drawing/2014/main" id="{D5DD06D2-EAA6-4BDF-8D49-9E592ECAA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23">
              <a:extLst>
                <a:ext uri="{FF2B5EF4-FFF2-40B4-BE49-F238E27FC236}">
                  <a16:creationId xmlns:a16="http://schemas.microsoft.com/office/drawing/2014/main" id="{C880359C-482C-4782-8D2E-5CD698322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98C8B309-79B6-4B51-8ED1-D1466A6C9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0CBA0844-65E0-4FBF-92E9-DDDE179E77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9868E85B-A29D-4B05-AB58-06B8162E8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2C0189AF-0080-47DC-9216-770CA9E7B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25" name="Rectangle 124">
            <a:extLst>
              <a:ext uri="{FF2B5EF4-FFF2-40B4-BE49-F238E27FC236}">
                <a16:creationId xmlns:a16="http://schemas.microsoft.com/office/drawing/2014/main" id="{41B79267-F76A-4F76-90C0-4A74F88E9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9C445207-0BC9-4D48-8FC7-C16E9B1C37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8" name="Freeform 5">
              <a:extLst>
                <a:ext uri="{FF2B5EF4-FFF2-40B4-BE49-F238E27FC236}">
                  <a16:creationId xmlns:a16="http://schemas.microsoft.com/office/drawing/2014/main" id="{B3351E2B-7A92-46A0-B35A-CE6DF142F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50CA0B98-0145-4252-BA3B-BC7B5DD2A6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7">
              <a:extLst>
                <a:ext uri="{FF2B5EF4-FFF2-40B4-BE49-F238E27FC236}">
                  <a16:creationId xmlns:a16="http://schemas.microsoft.com/office/drawing/2014/main" id="{D05EC823-BCA5-426A-9CF6-B163C8361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">
              <a:extLst>
                <a:ext uri="{FF2B5EF4-FFF2-40B4-BE49-F238E27FC236}">
                  <a16:creationId xmlns:a16="http://schemas.microsoft.com/office/drawing/2014/main" id="{14472F5F-8AF2-4CDA-8ED5-0C417F43C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9">
              <a:extLst>
                <a:ext uri="{FF2B5EF4-FFF2-40B4-BE49-F238E27FC236}">
                  <a16:creationId xmlns:a16="http://schemas.microsoft.com/office/drawing/2014/main" id="{3A3C8211-F278-4072-86FD-25A6BBA2F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0">
              <a:extLst>
                <a:ext uri="{FF2B5EF4-FFF2-40B4-BE49-F238E27FC236}">
                  <a16:creationId xmlns:a16="http://schemas.microsoft.com/office/drawing/2014/main" id="{EC0F7967-7B73-4D52-B515-F75FF2D0F2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1">
              <a:extLst>
                <a:ext uri="{FF2B5EF4-FFF2-40B4-BE49-F238E27FC236}">
                  <a16:creationId xmlns:a16="http://schemas.microsoft.com/office/drawing/2014/main" id="{FE305521-A9C4-4590-8067-DE093E144B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2">
              <a:extLst>
                <a:ext uri="{FF2B5EF4-FFF2-40B4-BE49-F238E27FC236}">
                  <a16:creationId xmlns:a16="http://schemas.microsoft.com/office/drawing/2014/main" id="{3C445F9B-9F74-48E6-988C-756BEBCD2D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">
              <a:extLst>
                <a:ext uri="{FF2B5EF4-FFF2-40B4-BE49-F238E27FC236}">
                  <a16:creationId xmlns:a16="http://schemas.microsoft.com/office/drawing/2014/main" id="{D3C8503C-5A23-4AAC-8AF6-0733419B65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4">
              <a:extLst>
                <a:ext uri="{FF2B5EF4-FFF2-40B4-BE49-F238E27FC236}">
                  <a16:creationId xmlns:a16="http://schemas.microsoft.com/office/drawing/2014/main" id="{B837D9BE-0C9D-4D07-9FF6-94CBB4646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5">
              <a:extLst>
                <a:ext uri="{FF2B5EF4-FFF2-40B4-BE49-F238E27FC236}">
                  <a16:creationId xmlns:a16="http://schemas.microsoft.com/office/drawing/2014/main" id="{66F6A13D-C6D2-415F-BA88-87C5E9B84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0796A967-3D1D-49AD-BCE2-6BF545A96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7">
              <a:extLst>
                <a:ext uri="{FF2B5EF4-FFF2-40B4-BE49-F238E27FC236}">
                  <a16:creationId xmlns:a16="http://schemas.microsoft.com/office/drawing/2014/main" id="{6A3E2B21-965A-4D9E-AC40-3F693C05EB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8">
              <a:extLst>
                <a:ext uri="{FF2B5EF4-FFF2-40B4-BE49-F238E27FC236}">
                  <a16:creationId xmlns:a16="http://schemas.microsoft.com/office/drawing/2014/main" id="{DD690A63-C307-4D2C-86D6-EAF87A1E3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9">
              <a:extLst>
                <a:ext uri="{FF2B5EF4-FFF2-40B4-BE49-F238E27FC236}">
                  <a16:creationId xmlns:a16="http://schemas.microsoft.com/office/drawing/2014/main" id="{C443F848-CC76-49A3-9E72-D693A84194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20">
              <a:extLst>
                <a:ext uri="{FF2B5EF4-FFF2-40B4-BE49-F238E27FC236}">
                  <a16:creationId xmlns:a16="http://schemas.microsoft.com/office/drawing/2014/main" id="{21412D43-B16E-4504-AE0E-80FCC02E0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21">
              <a:extLst>
                <a:ext uri="{FF2B5EF4-FFF2-40B4-BE49-F238E27FC236}">
                  <a16:creationId xmlns:a16="http://schemas.microsoft.com/office/drawing/2014/main" id="{3C1AFC7D-6E75-40E9-92BC-3B3D421C1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22">
              <a:extLst>
                <a:ext uri="{FF2B5EF4-FFF2-40B4-BE49-F238E27FC236}">
                  <a16:creationId xmlns:a16="http://schemas.microsoft.com/office/drawing/2014/main" id="{97094882-03D2-4F89-BFBE-00B6E287EC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67340C70-AD45-4DF8-A1B8-B2D6A873E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8" name="Rectangle 147">
            <a:extLst>
              <a:ext uri="{FF2B5EF4-FFF2-40B4-BE49-F238E27FC236}">
                <a16:creationId xmlns:a16="http://schemas.microsoft.com/office/drawing/2014/main" id="{1DA332A5-BA16-4DE3-82C5-22B2214C2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339" y="0"/>
            <a:ext cx="12191695" cy="4197925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D665B2-F97B-0D45-BEAF-C348ADD58C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960" y="413371"/>
            <a:ext cx="5973588" cy="3375077"/>
          </a:xfrm>
          <a:prstGeom prst="rect">
            <a:avLst/>
          </a:prstGeom>
          <a:ln w="12700">
            <a:noFill/>
          </a:ln>
        </p:spPr>
      </p:pic>
      <p:pic>
        <p:nvPicPr>
          <p:cNvPr id="7" name="Picture 6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4DBC1A53-F9FE-4F47-8249-7FF8789E91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7148" y="400468"/>
            <a:ext cx="5966465" cy="3400883"/>
          </a:xfrm>
          <a:prstGeom prst="rect">
            <a:avLst/>
          </a:prstGeom>
          <a:ln w="12700">
            <a:noFill/>
          </a:ln>
        </p:spPr>
      </p:pic>
      <p:grpSp>
        <p:nvGrpSpPr>
          <p:cNvPr id="150" name="Group 149">
            <a:extLst>
              <a:ext uri="{FF2B5EF4-FFF2-40B4-BE49-F238E27FC236}">
                <a16:creationId xmlns:a16="http://schemas.microsoft.com/office/drawing/2014/main" id="{8F47AB70-A01A-4FBE-B56A-E0F84A7A5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51" name="Isosceles Triangle 39">
              <a:extLst>
                <a:ext uri="{FF2B5EF4-FFF2-40B4-BE49-F238E27FC236}">
                  <a16:creationId xmlns:a16="http://schemas.microsoft.com/office/drawing/2014/main" id="{54A1523F-E38A-4ACC-9EB4-0C861C7AA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D08D8AE7-F590-4340-90AE-1A649D285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3580E03-2BF7-6447-AE7F-99929F3F9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Lab Analysis Reports</a:t>
            </a:r>
          </a:p>
        </p:txBody>
      </p:sp>
    </p:spTree>
    <p:extLst>
      <p:ext uri="{BB962C8B-B14F-4D97-AF65-F5344CB8AC3E}">
        <p14:creationId xmlns:p14="http://schemas.microsoft.com/office/powerpoint/2010/main" val="563861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A0C16FD-ACC1-4C0D-A99B-0BFF2B8A7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50BAD00-D2D4-411A-A419-0EAF4637F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B9E43D0B-A6D9-492E-AB58-03C9A1944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E602E8D-6314-4B0B-AE9D-6700A194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1BB5401-43BD-4EED-8947-208E4CBB1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A96E5EF-69F8-4FE0-9113-B9DA1CC36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18318F5-A599-4889-83B0-12E59CE26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AF38A19-D60F-45F7-A028-C14E58441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4CED5421-9365-49A9-B951-511547CAD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FB7231D-2BA5-4E5E-A277-52703690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D4DD7F64-5CB9-4A2D-B65D-A42E4635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2E0B3EB-AE36-484A-8FAA-47C2C64B4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BF19A5A-1D83-4146-8F5D-1905DB645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5606C5F5-11C8-463C-BB52-F130FAD31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187A038-05A5-4C21-8E6A-DEE69D495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2A11779-30E8-4A74-A82E-BA7A6439F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09202A6-0052-4AB8-9709-9E182A703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FFC8D61A-F182-4D8B-8334-99CD9694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4944C15E-A3D3-488F-A114-1F3401E41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2FA6256-0995-4A2F-9E27-80D258A11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8313D784-282A-405A-AD0D-31D323D5A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F40BD7-04BA-FB4E-BDF7-2174F5394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663" y="1455611"/>
            <a:ext cx="3849624" cy="2312521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>
                <a:solidFill>
                  <a:schemeClr val="tx2"/>
                </a:solidFill>
              </a:rPr>
              <a:t>Parameters captured by Lab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FCA930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F0330091-1C18-A14B-80D3-C44DCFA777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19" t="454" r="22459" b="-456"/>
          <a:stretch/>
        </p:blipFill>
        <p:spPr>
          <a:xfrm>
            <a:off x="1097403" y="1691525"/>
            <a:ext cx="5523396" cy="3241871"/>
          </a:xfrm>
          <a:prstGeom prst="rect">
            <a:avLst/>
          </a:prstGeom>
          <a:ln w="12700">
            <a:noFill/>
          </a:ln>
        </p:spPr>
      </p:pic>
      <p:sp>
        <p:nvSpPr>
          <p:cNvPr id="61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50273" y="3291386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15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A0C16FD-ACC1-4C0D-A99B-0BFF2B8A7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50BAD00-D2D4-411A-A419-0EAF4637F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B9E43D0B-A6D9-492E-AB58-03C9A1944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E602E8D-6314-4B0B-AE9D-6700A194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1BB5401-43BD-4EED-8947-208E4CBB1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A96E5EF-69F8-4FE0-9113-B9DA1CC36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18318F5-A599-4889-83B0-12E59CE26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AF38A19-D60F-45F7-A028-C14E58441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4CED5421-9365-49A9-B951-511547CAD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FB7231D-2BA5-4E5E-A277-52703690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D4DD7F64-5CB9-4A2D-B65D-A42E4635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2E0B3EB-AE36-484A-8FAA-47C2C64B4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BF19A5A-1D83-4146-8F5D-1905DB645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5606C5F5-11C8-463C-BB52-F130FAD31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187A038-05A5-4C21-8E6A-DEE69D495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2A11779-30E8-4A74-A82E-BA7A6439F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09202A6-0052-4AB8-9709-9E182A703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FFC8D61A-F182-4D8B-8334-99CD9694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4944C15E-A3D3-488F-A114-1F3401E41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2FA6256-0995-4A2F-9E27-80D258A11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8313D784-282A-405A-AD0D-31D323D5A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6887AF-1ACD-764E-B79B-06AB7EFE5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663" y="1455611"/>
            <a:ext cx="3849624" cy="2312521"/>
          </a:xfrm>
        </p:spPr>
        <p:txBody>
          <a:bodyPr vert="horz" lIns="228600" tIns="228600" rIns="228600" bIns="0" rtlCol="0" anchor="b">
            <a:normAutofit fontScale="90000"/>
          </a:bodyPr>
          <a:lstStyle/>
          <a:p>
            <a:pPr algn="l">
              <a:lnSpc>
                <a:spcPct val="80000"/>
              </a:lnSpc>
            </a:pPr>
            <a:r>
              <a:rPr lang="en-US" dirty="0">
                <a:solidFill>
                  <a:schemeClr val="tx2"/>
                </a:solidFill>
              </a:rPr>
              <a:t>Enterprise to Enterprise &amp;</a:t>
            </a:r>
            <a:br>
              <a:rPr lang="en-US" dirty="0">
                <a:solidFill>
                  <a:schemeClr val="tx2"/>
                </a:solidFill>
              </a:rPr>
            </a:br>
            <a:r>
              <a:rPr lang="en-US" dirty="0">
                <a:solidFill>
                  <a:schemeClr val="tx2"/>
                </a:solidFill>
              </a:rPr>
              <a:t>Enterprise to Organization Communication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FCBB2E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5FAF377B-6E53-4C46-9D8F-EB52D527D6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6" r="1237" b="-2"/>
          <a:stretch/>
        </p:blipFill>
        <p:spPr>
          <a:xfrm>
            <a:off x="977900" y="1393455"/>
            <a:ext cx="5727552" cy="3952217"/>
          </a:xfrm>
          <a:prstGeom prst="rect">
            <a:avLst/>
          </a:prstGeom>
          <a:ln w="12700">
            <a:noFill/>
          </a:ln>
        </p:spPr>
      </p:pic>
      <p:sp>
        <p:nvSpPr>
          <p:cNvPr id="61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50273" y="3291386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5388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C16C3-3AB4-AF48-A1D7-E8AD9AC8A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F5967-4411-C042-89D3-8B7C570CD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1600" dirty="0"/>
              <a:t>The constant need for diagnostic laboratories to improve quality and productivity while reducing turn-around-time, alongside constraints of personnel shortages implies that lab managers must constantly rethink the laboratory technology to optimize the laboratory organization and performance. </a:t>
            </a:r>
          </a:p>
          <a:p>
            <a:pPr algn="just"/>
            <a:r>
              <a:rPr lang="en-US" sz="1600" dirty="0"/>
              <a:t>The development of a collaborative perspective towards collecting and documenting a history of medical reports and having them sent across different organizations for different purposes would help solve the constraints. </a:t>
            </a:r>
          </a:p>
        </p:txBody>
      </p:sp>
    </p:spTree>
    <p:extLst>
      <p:ext uri="{BB962C8B-B14F-4D97-AF65-F5344CB8AC3E}">
        <p14:creationId xmlns:p14="http://schemas.microsoft.com/office/powerpoint/2010/main" val="1131584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DE795-2A2E-A44E-A82B-9CAF4CB6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55BAB-E1EE-F24B-B7AC-355B0B49D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dirty="0"/>
              <a:t>Our project aims to build a medical diagnostic application which documents the ongoing active patient’s medical records in addition to keeping a track and record of each patient’s previous medical test history across lab organizations. Thus, making it easy for the patients to access and share records via a single application to multiple hospitals/doctors/laboratories.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4489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roup 138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0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1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4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5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6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7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8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9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0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2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3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4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5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6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7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8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2" name="Isosceles Triangle 161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65" name="Rectangle 164">
            <a:extLst>
              <a:ext uri="{FF2B5EF4-FFF2-40B4-BE49-F238E27FC236}">
                <a16:creationId xmlns:a16="http://schemas.microsoft.com/office/drawing/2014/main" id="{91401A5A-E771-45D3-92ED-039D4A135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7D9DB317-022A-4678-9D29-ACB2BC2C3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68" name="Freeform 5">
              <a:extLst>
                <a:ext uri="{FF2B5EF4-FFF2-40B4-BE49-F238E27FC236}">
                  <a16:creationId xmlns:a16="http://schemas.microsoft.com/office/drawing/2014/main" id="{DE159B19-CE64-477F-B121-119B55E75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6">
              <a:extLst>
                <a:ext uri="{FF2B5EF4-FFF2-40B4-BE49-F238E27FC236}">
                  <a16:creationId xmlns:a16="http://schemas.microsoft.com/office/drawing/2014/main" id="{3E39E3BE-7BC5-4A51-9E4E-1A89A7C539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7">
              <a:extLst>
                <a:ext uri="{FF2B5EF4-FFF2-40B4-BE49-F238E27FC236}">
                  <a16:creationId xmlns:a16="http://schemas.microsoft.com/office/drawing/2014/main" id="{D8BC1A0E-C2B3-463C-93A3-9B2CD7D8C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8">
              <a:extLst>
                <a:ext uri="{FF2B5EF4-FFF2-40B4-BE49-F238E27FC236}">
                  <a16:creationId xmlns:a16="http://schemas.microsoft.com/office/drawing/2014/main" id="{CC05CECC-C7D2-4FF0-9907-D44A1A859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9">
              <a:extLst>
                <a:ext uri="{FF2B5EF4-FFF2-40B4-BE49-F238E27FC236}">
                  <a16:creationId xmlns:a16="http://schemas.microsoft.com/office/drawing/2014/main" id="{DB7AD29E-2F1C-4E8A-842D-A8202A54A7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">
              <a:extLst>
                <a:ext uri="{FF2B5EF4-FFF2-40B4-BE49-F238E27FC236}">
                  <a16:creationId xmlns:a16="http://schemas.microsoft.com/office/drawing/2014/main" id="{3C86FB79-F314-43BE-ADE5-1BE7531FD9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1">
              <a:extLst>
                <a:ext uri="{FF2B5EF4-FFF2-40B4-BE49-F238E27FC236}">
                  <a16:creationId xmlns:a16="http://schemas.microsoft.com/office/drawing/2014/main" id="{FDFBB5D2-E123-4E53-BB64-337A9F614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2">
              <a:extLst>
                <a:ext uri="{FF2B5EF4-FFF2-40B4-BE49-F238E27FC236}">
                  <a16:creationId xmlns:a16="http://schemas.microsoft.com/office/drawing/2014/main" id="{B0E3B360-A679-49DA-8359-750D5BE533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3">
              <a:extLst>
                <a:ext uri="{FF2B5EF4-FFF2-40B4-BE49-F238E27FC236}">
                  <a16:creationId xmlns:a16="http://schemas.microsoft.com/office/drawing/2014/main" id="{CA96F24D-BE8A-4BF7-81D8-219C6EBBBB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4">
              <a:extLst>
                <a:ext uri="{FF2B5EF4-FFF2-40B4-BE49-F238E27FC236}">
                  <a16:creationId xmlns:a16="http://schemas.microsoft.com/office/drawing/2014/main" id="{FF637A19-A204-46A1-8215-D3278DACA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5">
              <a:extLst>
                <a:ext uri="{FF2B5EF4-FFF2-40B4-BE49-F238E27FC236}">
                  <a16:creationId xmlns:a16="http://schemas.microsoft.com/office/drawing/2014/main" id="{3256EE5F-31ED-48A7-B0E7-6B8BD9EDA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">
              <a:extLst>
                <a:ext uri="{FF2B5EF4-FFF2-40B4-BE49-F238E27FC236}">
                  <a16:creationId xmlns:a16="http://schemas.microsoft.com/office/drawing/2014/main" id="{5C4F1084-4F39-4787-8384-6457A2D14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7">
              <a:extLst>
                <a:ext uri="{FF2B5EF4-FFF2-40B4-BE49-F238E27FC236}">
                  <a16:creationId xmlns:a16="http://schemas.microsoft.com/office/drawing/2014/main" id="{1E22F45E-521A-438E-BC4E-C10AC539B9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8">
              <a:extLst>
                <a:ext uri="{FF2B5EF4-FFF2-40B4-BE49-F238E27FC236}">
                  <a16:creationId xmlns:a16="http://schemas.microsoft.com/office/drawing/2014/main" id="{9DABF699-C6D2-4EB5-843F-BCD30A4F6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9">
              <a:extLst>
                <a:ext uri="{FF2B5EF4-FFF2-40B4-BE49-F238E27FC236}">
                  <a16:creationId xmlns:a16="http://schemas.microsoft.com/office/drawing/2014/main" id="{BD8FA15A-BBC2-43DA-B76A-5586B5F00E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0">
              <a:extLst>
                <a:ext uri="{FF2B5EF4-FFF2-40B4-BE49-F238E27FC236}">
                  <a16:creationId xmlns:a16="http://schemas.microsoft.com/office/drawing/2014/main" id="{9DE08B91-9B4F-4537-A6D6-1FA79C2FB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1">
              <a:extLst>
                <a:ext uri="{FF2B5EF4-FFF2-40B4-BE49-F238E27FC236}">
                  <a16:creationId xmlns:a16="http://schemas.microsoft.com/office/drawing/2014/main" id="{A05E4972-51AA-43F9-B734-DAF8768025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2">
              <a:extLst>
                <a:ext uri="{FF2B5EF4-FFF2-40B4-BE49-F238E27FC236}">
                  <a16:creationId xmlns:a16="http://schemas.microsoft.com/office/drawing/2014/main" id="{ABFB0840-F884-4728-9A8A-8AB53FB2CF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3">
              <a:extLst>
                <a:ext uri="{FF2B5EF4-FFF2-40B4-BE49-F238E27FC236}">
                  <a16:creationId xmlns:a16="http://schemas.microsoft.com/office/drawing/2014/main" id="{4F7874B8-D92C-476F-A528-4E44BC67E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6EE4471-5E8B-9149-8B2F-81B2DEA3E4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109"/>
          <a:stretch/>
        </p:blipFill>
        <p:spPr>
          <a:xfrm>
            <a:off x="20" y="227"/>
            <a:ext cx="6439368" cy="6858000"/>
          </a:xfrm>
          <a:prstGeom prst="rect">
            <a:avLst/>
          </a:prstGeom>
          <a:ln w="9525">
            <a:noFill/>
          </a:ln>
        </p:spPr>
      </p:pic>
      <p:grpSp>
        <p:nvGrpSpPr>
          <p:cNvPr id="188" name="Group 187">
            <a:extLst>
              <a:ext uri="{FF2B5EF4-FFF2-40B4-BE49-F238E27FC236}">
                <a16:creationId xmlns:a16="http://schemas.microsoft.com/office/drawing/2014/main" id="{F4C7F6E8-042C-438A-AE6F-023A4BB7A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12791" y="1186483"/>
            <a:ext cx="4473771" cy="4477933"/>
            <a:chOff x="807084" y="1186483"/>
            <a:chExt cx="4473771" cy="4477933"/>
          </a:xfrm>
        </p:grpSpPr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6E8A0C39-14D3-46CA-B89C-3AC5B87B5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607" y="1186483"/>
              <a:ext cx="4472724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Isosceles Triangle 39">
              <a:extLst>
                <a:ext uri="{FF2B5EF4-FFF2-40B4-BE49-F238E27FC236}">
                  <a16:creationId xmlns:a16="http://schemas.microsoft.com/office/drawing/2014/main" id="{7AB43C21-8756-47BD-BE05-771267EE9E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840353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459B93F6-B7DC-42AA-A39A-8598B4E78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4473771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037C8F-96C2-6942-A6FB-2BEE37C26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122" y="2074730"/>
            <a:ext cx="4299456" cy="2053921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400"/>
              <a:t>Object Model</a:t>
            </a:r>
          </a:p>
        </p:txBody>
      </p:sp>
    </p:spTree>
    <p:extLst>
      <p:ext uri="{BB962C8B-B14F-4D97-AF65-F5344CB8AC3E}">
        <p14:creationId xmlns:p14="http://schemas.microsoft.com/office/powerpoint/2010/main" val="2656717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9">
            <a:extLst>
              <a:ext uri="{FF2B5EF4-FFF2-40B4-BE49-F238E27FC236}">
                <a16:creationId xmlns:a16="http://schemas.microsoft.com/office/drawing/2014/main" id="{40F2DE27-1297-4129-8109-8A8F621F6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E3576CE-E327-4733-A289-BEFB35F754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F2E2475-8B34-4000-B8B4-D1C0480EA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AFF0158B-67CA-4E5D-82E9-032946005C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E791B238-571A-4C82-9B16-63D94A891B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0F10DD1-A998-4B23-8C15-31B7FD35E9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AE6BBC61-DC1C-44DA-9B00-6F69CE21D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906CAA79-7669-426E-AB78-3E141D475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A6EE275-29A0-4962-AFA6-FAD32DF50F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2274EE13-0D62-4489-9B61-C616736FA1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471730B6-C7FB-45ED-BCC5-40FD45BF2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D6FE80FB-C4EF-4D79-9559-D63549F14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C9CBAF19-21AE-40E8-8965-D5E6042F2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EBA99019-E134-4FD1-9B9C-5F2DCAAA9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00B654CA-DF8B-44BB-BF62-5B028D5222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32411C03-987B-42CB-833D-E31A279010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5F9F126A-997B-4B39-8984-6563BA5D7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49617DFE-E17F-4F67-9D22-C419793921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E5441641-3AA6-42CE-8E3B-D39246DDE4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6A578EBB-B60C-404B-B968-F9D46DC8BF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A6D1E40-DD2C-4558-954C-47EC7417E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6C40FCAF-C578-4360-9094-9F66028B7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63EAC42D-DC17-4FCB-B8F4-6AFBDA29C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0401C9A-3356-F746-B95D-EA485E153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Use Cases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810A149-C110-42C6-A8F5-3A74E925A4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1971761"/>
              </p:ext>
            </p:extLst>
          </p:nvPr>
        </p:nvGraphicFramePr>
        <p:xfrm>
          <a:off x="807722" y="1990976"/>
          <a:ext cx="10576558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76784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A0C16FD-ACC1-4C0D-A99B-0BFF2B8A7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50BAD00-D2D4-411A-A419-0EAF4637F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B9E43D0B-A6D9-492E-AB58-03C9A1944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E602E8D-6314-4B0B-AE9D-6700A194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1BB5401-43BD-4EED-8947-208E4CBB1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A96E5EF-69F8-4FE0-9113-B9DA1CC36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18318F5-A599-4889-83B0-12E59CE26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AF38A19-D60F-45F7-A028-C14E58441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4CED5421-9365-49A9-B951-511547CAD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FB7231D-2BA5-4E5E-A277-52703690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D4DD7F64-5CB9-4A2D-B65D-A42E4635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2E0B3EB-AE36-484A-8FAA-47C2C64B4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BF19A5A-1D83-4146-8F5D-1905DB645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5606C5F5-11C8-463C-BB52-F130FAD31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187A038-05A5-4C21-8E6A-DEE69D495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2A11779-30E8-4A74-A82E-BA7A6439F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09202A6-0052-4AB8-9709-9E182A703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FFC8D61A-F182-4D8B-8334-99CD9694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4944C15E-A3D3-488F-A114-1F3401E41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2FA6256-0995-4A2F-9E27-80D258A11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8313D784-282A-405A-AD0D-31D323D5A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72D484A-6C30-A347-AF1B-6B48950A0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663" y="1455611"/>
            <a:ext cx="3849624" cy="2312521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>
                <a:solidFill>
                  <a:schemeClr val="tx2"/>
                </a:solidFill>
              </a:rPr>
              <a:t>Doctors Panel</a:t>
            </a:r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3D4BEA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octor Dashboard">
            <a:extLst>
              <a:ext uri="{FF2B5EF4-FFF2-40B4-BE49-F238E27FC236}">
                <a16:creationId xmlns:a16="http://schemas.microsoft.com/office/drawing/2014/main" id="{A461957A-12D4-BA47-9EA1-0774A96949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47" t="-181" r="36083" b="181"/>
          <a:stretch/>
        </p:blipFill>
        <p:spPr>
          <a:xfrm>
            <a:off x="972115" y="960214"/>
            <a:ext cx="5641848" cy="4919472"/>
          </a:xfrm>
          <a:prstGeom prst="rect">
            <a:avLst/>
          </a:prstGeom>
          <a:ln w="12700">
            <a:noFill/>
          </a:ln>
        </p:spPr>
      </p:pic>
      <p:sp>
        <p:nvSpPr>
          <p:cNvPr id="61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50273" y="3291386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909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A0C16FD-ACC1-4C0D-A99B-0BFF2B8A7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50BAD00-D2D4-411A-A419-0EAF4637F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B9E43D0B-A6D9-492E-AB58-03C9A1944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E602E8D-6314-4B0B-AE9D-6700A194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1BB5401-43BD-4EED-8947-208E4CBB1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A96E5EF-69F8-4FE0-9113-B9DA1CC36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18318F5-A599-4889-83B0-12E59CE26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AF38A19-D60F-45F7-A028-C14E58441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4CED5421-9365-49A9-B951-511547CAD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FB7231D-2BA5-4E5E-A277-52703690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D4DD7F64-5CB9-4A2D-B65D-A42E4635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2E0B3EB-AE36-484A-8FAA-47C2C64B4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BF19A5A-1D83-4146-8F5D-1905DB645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5606C5F5-11C8-463C-BB52-F130FAD31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187A038-05A5-4C21-8E6A-DEE69D495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2A11779-30E8-4A74-A82E-BA7A6439F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09202A6-0052-4AB8-9709-9E182A703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FFC8D61A-F182-4D8B-8334-99CD9694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4944C15E-A3D3-488F-A114-1F3401E41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2FA6256-0995-4A2F-9E27-80D258A11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8313D784-282A-405A-AD0D-31D323D5A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47BFDEC-1A08-224A-A017-A820A744C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663" y="1455611"/>
            <a:ext cx="3849624" cy="2312521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>
                <a:solidFill>
                  <a:schemeClr val="tx2"/>
                </a:solidFill>
              </a:rPr>
              <a:t>Patients Panel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3D4BEA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50273" y="3291386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023BCD66-0632-0C44-B047-494ADBABA8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9524" y="1796186"/>
            <a:ext cx="5621716" cy="3216871"/>
          </a:xfrm>
        </p:spPr>
      </p:pic>
    </p:spTree>
    <p:extLst>
      <p:ext uri="{BB962C8B-B14F-4D97-AF65-F5344CB8AC3E}">
        <p14:creationId xmlns:p14="http://schemas.microsoft.com/office/powerpoint/2010/main" val="137363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A0C16FD-ACC1-4C0D-A99B-0BFF2B8A7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50BAD00-D2D4-411A-A419-0EAF4637F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B9E43D0B-A6D9-492E-AB58-03C9A1944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E602E8D-6314-4B0B-AE9D-6700A194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1BB5401-43BD-4EED-8947-208E4CBB1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A96E5EF-69F8-4FE0-9113-B9DA1CC36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18318F5-A599-4889-83B0-12E59CE26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AF38A19-D60F-45F7-A028-C14E58441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4CED5421-9365-49A9-B951-511547CAD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FB7231D-2BA5-4E5E-A277-52703690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D4DD7F64-5CB9-4A2D-B65D-A42E4635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2E0B3EB-AE36-484A-8FAA-47C2C64B4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BF19A5A-1D83-4146-8F5D-1905DB645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5606C5F5-11C8-463C-BB52-F130FAD31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187A038-05A5-4C21-8E6A-DEE69D495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2A11779-30E8-4A74-A82E-BA7A6439F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09202A6-0052-4AB8-9709-9E182A703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FFC8D61A-F182-4D8B-8334-99CD9694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4944C15E-A3D3-488F-A114-1F3401E41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2FA6256-0995-4A2F-9E27-80D258A11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8313D784-282A-405A-AD0D-31D323D5A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4B8C71-1F15-C647-80FA-B2A3DF294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663" y="1455611"/>
            <a:ext cx="3849624" cy="2312521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>
                <a:solidFill>
                  <a:schemeClr val="tx2"/>
                </a:solidFill>
              </a:rPr>
              <a:t>Doctor Request/View Second Opinion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FEBB27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4B3297E5-FCFB-CD49-8DC9-89A64BCDCE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1978" b="-2"/>
          <a:stretch/>
        </p:blipFill>
        <p:spPr>
          <a:xfrm>
            <a:off x="972115" y="960214"/>
            <a:ext cx="5641848" cy="4919472"/>
          </a:xfrm>
          <a:prstGeom prst="rect">
            <a:avLst/>
          </a:prstGeom>
          <a:ln w="12700">
            <a:noFill/>
          </a:ln>
        </p:spPr>
      </p:pic>
      <p:sp>
        <p:nvSpPr>
          <p:cNvPr id="61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50273" y="3291386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071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FAF5D36-7988-4310-8B2D-E5F09D9BE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F953B1DA-E7D8-48BB-8D67-425C7F7E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19C148B-5C23-49B7-A373-AC1B7510B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0B3CBEC-E6ED-4132-A94F-47AB0B93A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6607A26B-7FD4-4FE9-BCFA-2D1303693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C00169AA-D2E0-467C-9CAE-BBF421EA3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4C43ADE-E7DB-48BC-B5F6-0C48D7AE41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F9B6CF03-8C6F-4A69-B803-56DF55616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A6864AE-A239-4CD6-9D34-6CF7188F1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71C308D-6936-4397-A8AF-6D19C6EC0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FBD50843-2012-4AE6-91C9-537612E738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A676FD4C-815C-452E-8046-28FEA7382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6D402BD-5FE7-427A-8AE9-02D604B4C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AA120BAC-3891-4E44-8E77-F37600AC72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DCD27D48-C30F-4CF5-8C39-64561E5AC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BFB24C59-0439-4A08-B2D7-11CBD9E230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55E56104-C1D3-474D-8F49-E66410000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17D49068-5D60-449A-95AE-939E83EB96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D4CF5CD-E36E-43E6-8712-A4880FFEA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56A4EB06-C425-440E-BFF0-2D0E82E70D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F2E2BED-E728-4BDF-A0D9-965E2E6CE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D555CD5-B818-433B-91B0-050C20215E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942D9584-E3E3-42F2-A08D-053C795536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A66E12-53B9-47C5-AA58-6A5008195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A0C16FD-ACC1-4C0D-A99B-0BFF2B8A7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50BAD00-D2D4-411A-A419-0EAF4637F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B9E43D0B-A6D9-492E-AB58-03C9A1944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0E602E8D-6314-4B0B-AE9D-6700A1942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91BB5401-43BD-4EED-8947-208E4CBB1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AA96E5EF-69F8-4FE0-9113-B9DA1CC362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118318F5-A599-4889-83B0-12E59CE263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3AF38A19-D60F-45F7-A028-C14E584417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4CED5421-9365-49A9-B951-511547CAD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FB7231D-2BA5-4E5E-A277-52703690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D4DD7F64-5CB9-4A2D-B65D-A42E4635F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E2E0B3EB-AE36-484A-8FAA-47C2C64B4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5">
              <a:extLst>
                <a:ext uri="{FF2B5EF4-FFF2-40B4-BE49-F238E27FC236}">
                  <a16:creationId xmlns:a16="http://schemas.microsoft.com/office/drawing/2014/main" id="{0BF19A5A-1D83-4146-8F5D-1905DB6458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5606C5F5-11C8-463C-BB52-F130FAD312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9187A038-05A5-4C21-8E6A-DEE69D4951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8">
              <a:extLst>
                <a:ext uri="{FF2B5EF4-FFF2-40B4-BE49-F238E27FC236}">
                  <a16:creationId xmlns:a16="http://schemas.microsoft.com/office/drawing/2014/main" id="{92A11779-30E8-4A74-A82E-BA7A6439F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9">
              <a:extLst>
                <a:ext uri="{FF2B5EF4-FFF2-40B4-BE49-F238E27FC236}">
                  <a16:creationId xmlns:a16="http://schemas.microsoft.com/office/drawing/2014/main" id="{709202A6-0052-4AB8-9709-9E182A703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0">
              <a:extLst>
                <a:ext uri="{FF2B5EF4-FFF2-40B4-BE49-F238E27FC236}">
                  <a16:creationId xmlns:a16="http://schemas.microsoft.com/office/drawing/2014/main" id="{FFC8D61A-F182-4D8B-8334-99CD9694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1">
              <a:extLst>
                <a:ext uri="{FF2B5EF4-FFF2-40B4-BE49-F238E27FC236}">
                  <a16:creationId xmlns:a16="http://schemas.microsoft.com/office/drawing/2014/main" id="{4944C15E-A3D3-488F-A114-1F3401E41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2">
              <a:extLst>
                <a:ext uri="{FF2B5EF4-FFF2-40B4-BE49-F238E27FC236}">
                  <a16:creationId xmlns:a16="http://schemas.microsoft.com/office/drawing/2014/main" id="{E2FA6256-0995-4A2F-9E27-80D258A11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3">
              <a:extLst>
                <a:ext uri="{FF2B5EF4-FFF2-40B4-BE49-F238E27FC236}">
                  <a16:creationId xmlns:a16="http://schemas.microsoft.com/office/drawing/2014/main" id="{8313D784-282A-405A-AD0D-31D323D5A6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264B7E-CD62-684E-9D6B-94A84CA79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0663" y="1455611"/>
            <a:ext cx="3849624" cy="2312521"/>
          </a:xfrm>
        </p:spPr>
        <p:txBody>
          <a:bodyPr vert="horz" lIns="228600" tIns="228600" rIns="228600" bIns="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dirty="0">
                <a:solidFill>
                  <a:schemeClr val="tx2"/>
                </a:solidFill>
              </a:rPr>
              <a:t>Patient Account Creation Notification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CA0C52-5ACA-4F17-AA4A-312E0E110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720" y="795527"/>
            <a:ext cx="5970638" cy="5248847"/>
          </a:xfrm>
          <a:prstGeom prst="rect">
            <a:avLst/>
          </a:prstGeom>
          <a:solidFill>
            <a:schemeClr val="bg1"/>
          </a:solidFill>
          <a:ln w="19050">
            <a:solidFill>
              <a:srgbClr val="5497F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9F74B50-E4D0-DF44-970C-49CFF142B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283" t="-2400" r="37388" b="23116"/>
          <a:stretch/>
        </p:blipFill>
        <p:spPr>
          <a:xfrm>
            <a:off x="977374" y="1487648"/>
            <a:ext cx="5666008" cy="3328076"/>
          </a:xfrm>
          <a:prstGeom prst="rect">
            <a:avLst/>
          </a:prstGeom>
          <a:ln w="12700">
            <a:noFill/>
          </a:ln>
        </p:spPr>
      </p:pic>
      <p:sp>
        <p:nvSpPr>
          <p:cNvPr id="61" name="Isosceles Triangle 39">
            <a:extLst>
              <a:ext uri="{FF2B5EF4-FFF2-40B4-BE49-F238E27FC236}">
                <a16:creationId xmlns:a16="http://schemas.microsoft.com/office/drawing/2014/main" id="{4F37E7FB-7372-47E3-914E-7CF7E94B1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750273" y="3291386"/>
            <a:ext cx="407233" cy="35106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537602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C0CB9708-C445-4049-9D7F-4C8684E69AF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256</Words>
  <Application>Microsoft Macintosh PowerPoint</Application>
  <PresentationFormat>Widescreen</PresentationFormat>
  <Paragraphs>28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 Light</vt:lpstr>
      <vt:lpstr>Rockwell</vt:lpstr>
      <vt:lpstr>Wingdings</vt:lpstr>
      <vt:lpstr>Atlas</vt:lpstr>
      <vt:lpstr>Medical Diagnostic Application</vt:lpstr>
      <vt:lpstr>Problem Statement</vt:lpstr>
      <vt:lpstr>Objective</vt:lpstr>
      <vt:lpstr>Object Model</vt:lpstr>
      <vt:lpstr>Use Cases</vt:lpstr>
      <vt:lpstr>Doctors Panel </vt:lpstr>
      <vt:lpstr>Patients Panel</vt:lpstr>
      <vt:lpstr>Doctor Request/View Second Opinion</vt:lpstr>
      <vt:lpstr>Patient Account Creation Notification</vt:lpstr>
      <vt:lpstr>Lab Request Creation Notification to Patient</vt:lpstr>
      <vt:lpstr>Lab Result Notification to Patient</vt:lpstr>
      <vt:lpstr>Lab Analysis Reports</vt:lpstr>
      <vt:lpstr>Parameters captured by Lab</vt:lpstr>
      <vt:lpstr>Enterprise to Enterprise &amp; Enterprise to Organization Communication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Diagnostic Application</dc:title>
  <dc:creator>nikita ravindran</dc:creator>
  <cp:lastModifiedBy>nikita ravindran</cp:lastModifiedBy>
  <cp:revision>5</cp:revision>
  <dcterms:created xsi:type="dcterms:W3CDTF">2018-12-10T03:28:28Z</dcterms:created>
  <dcterms:modified xsi:type="dcterms:W3CDTF">2018-12-10T03:40:25Z</dcterms:modified>
</cp:coreProperties>
</file>